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4.jpg" ContentType="image/jpeg"/>
  <Override PartName="/ppt/media/image15.jpg" ContentType="image/jpeg"/>
  <Override PartName="/ppt/media/image16.jpg" ContentType="image/jpeg"/>
  <Override PartName="/ppt/comments/comment1.xml" ContentType="application/vnd.openxmlformats-officedocument.presentationml.comments+xml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5" r:id="rId3"/>
    <p:sldId id="296" r:id="rId4"/>
    <p:sldId id="258" r:id="rId5"/>
    <p:sldId id="257" r:id="rId6"/>
    <p:sldId id="259" r:id="rId7"/>
    <p:sldId id="260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69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ghav Kapoor" initials="RK" lastIdx="1" clrIdx="0">
    <p:extLst>
      <p:ext uri="{19B8F6BF-5375-455C-9EA6-DF929625EA0E}">
        <p15:presenceInfo xmlns:p15="http://schemas.microsoft.com/office/powerpoint/2012/main" userId="dd6676b6644407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14" y="1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04T23:38:25.419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rgbClr val="F4F5FB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rgbClr val="F4F5FB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00" b="1" i="0">
                <a:solidFill>
                  <a:srgbClr val="F4F5FB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45314" y="956849"/>
            <a:ext cx="3997371" cy="1079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900" b="1" i="0">
                <a:solidFill>
                  <a:srgbClr val="F4F5FB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9717" y="2179999"/>
            <a:ext cx="17168565" cy="6092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image" Target="../media/image24.png"/><Relationship Id="rId3" Type="http://schemas.openxmlformats.org/officeDocument/2006/relationships/image" Target="../media/image15.jpg"/><Relationship Id="rId7" Type="http://schemas.openxmlformats.org/officeDocument/2006/relationships/image" Target="../media/image18.gif"/><Relationship Id="rId12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gif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comments" Target="../comments/comment1.xml"/><Relationship Id="rId10" Type="http://schemas.openxmlformats.org/officeDocument/2006/relationships/image" Target="../media/image21.jpeg"/><Relationship Id="rId4" Type="http://schemas.openxmlformats.org/officeDocument/2006/relationships/image" Target="../media/image16.jpg"/><Relationship Id="rId9" Type="http://schemas.openxmlformats.org/officeDocument/2006/relationships/image" Target="../media/image20.gif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56A2FB-BC7A-0EF4-0B0F-7E6DEB42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11506200" y="241926"/>
            <a:ext cx="6781800" cy="5968373"/>
            <a:chOff x="10463626" y="0"/>
            <a:chExt cx="7824470" cy="924687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7219" y="0"/>
              <a:ext cx="7070779" cy="766339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3626" y="1621616"/>
              <a:ext cx="753559" cy="7535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8709" y="7667322"/>
              <a:ext cx="1578916" cy="15789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0309" y="647700"/>
            <a:ext cx="5366658" cy="1828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65106" y="4287947"/>
            <a:ext cx="10145893" cy="261898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lang="en-IN" sz="7200" spc="-265" dirty="0">
                <a:solidFill>
                  <a:schemeClr val="bg1"/>
                </a:solidFill>
                <a:latin typeface="Verdana"/>
                <a:cs typeface="Verdana"/>
              </a:rPr>
              <a:t>Placementa.ai</a:t>
            </a:r>
            <a:endParaRPr sz="7200" dirty="0">
              <a:solidFill>
                <a:schemeClr val="bg1"/>
              </a:solidFill>
              <a:latin typeface="Verdana"/>
              <a:cs typeface="Verdana"/>
            </a:endParaRPr>
          </a:p>
          <a:p>
            <a:pPr marL="12700" marR="788035">
              <a:lnSpc>
                <a:spcPct val="115599"/>
              </a:lnSpc>
              <a:spcBef>
                <a:spcPts val="1500"/>
              </a:spcBef>
            </a:pPr>
            <a:r>
              <a:rPr lang="en-US" sz="3300" b="0" spc="185" dirty="0">
                <a:solidFill>
                  <a:schemeClr val="bg1"/>
                </a:solidFill>
                <a:latin typeface="Verdana"/>
                <a:cs typeface="Verdana"/>
              </a:rPr>
              <a:t>Raghav Kapoor</a:t>
            </a:r>
            <a:r>
              <a:rPr sz="3300" b="0" spc="105" dirty="0">
                <a:solidFill>
                  <a:schemeClr val="bg1"/>
                </a:solidFill>
                <a:latin typeface="Verdana"/>
                <a:cs typeface="Verdana"/>
              </a:rPr>
              <a:t>  </a:t>
            </a:r>
            <a:br>
              <a:rPr lang="en-IN" sz="3300" b="0" spc="105" dirty="0">
                <a:solidFill>
                  <a:schemeClr val="bg1"/>
                </a:solidFill>
                <a:latin typeface="Verdana"/>
                <a:cs typeface="Verdana"/>
              </a:rPr>
            </a:br>
            <a:r>
              <a:rPr lang="en-US" sz="3300" b="0" spc="-160" dirty="0">
                <a:solidFill>
                  <a:schemeClr val="bg1"/>
                </a:solidFill>
                <a:latin typeface="Verdana"/>
                <a:cs typeface="Verdana"/>
              </a:rPr>
              <a:t>219302268</a:t>
            </a:r>
            <a:endParaRPr sz="33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F5CD-E769-B1F0-B1A7-9EB7D0597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314" y="956849"/>
            <a:ext cx="5732486" cy="3185487"/>
          </a:xfrm>
        </p:spPr>
        <p:txBody>
          <a:bodyPr/>
          <a:lstStyle/>
          <a:p>
            <a:r>
              <a:rPr lang="en-US" dirty="0"/>
              <a:t>Class Diagram Social Media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9CAC5-920F-7FA4-9517-805E3F6AE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67" y="4216255"/>
            <a:ext cx="16051865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3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3DB7-9142-C65E-0378-A67D6012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495300"/>
            <a:ext cx="12725400" cy="3185487"/>
          </a:xfrm>
        </p:spPr>
        <p:txBody>
          <a:bodyPr/>
          <a:lstStyle/>
          <a:p>
            <a:r>
              <a:rPr lang="en-US" dirty="0"/>
              <a:t>Activity Diagram Social Media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182B5-1B2B-6DD9-2E65-3FB7015F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020" y="3114392"/>
            <a:ext cx="8487960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38561-1DA4-8EF9-87DB-54C23E753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314" y="956849"/>
            <a:ext cx="5199086" cy="2123658"/>
          </a:xfrm>
        </p:spPr>
        <p:txBody>
          <a:bodyPr/>
          <a:lstStyle/>
          <a:p>
            <a:r>
              <a:rPr lang="en-US" dirty="0"/>
              <a:t>Use case Diagram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D3AA7-ED6A-9C5A-F6AA-3EA3CB653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44" y="3238500"/>
            <a:ext cx="4382112" cy="6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8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3ED9-2703-F81B-203E-021ABD11E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803166"/>
            <a:ext cx="15544800" cy="2302728"/>
          </a:xfrm>
        </p:spPr>
        <p:txBody>
          <a:bodyPr/>
          <a:lstStyle/>
          <a:p>
            <a:r>
              <a:rPr lang="en-US" dirty="0"/>
              <a:t>Functional Requirements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FB7F48-D628-E731-6B73-EC5D8F936F3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371600" y="2705100"/>
            <a:ext cx="12725400" cy="7663636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User Registration and Authentication: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Users should be able to register/sign up with the platform using their email address and create a password.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Upon successful registration, users should be able to sign in securely to access the platform's features.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ATS Resume Checker: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Users should be able to input job descriptions and upload their resumes for evaluation.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The ATS Resume Checker should analyze the resume and provide a percentage match indicating suitability for the job.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Users should receive instant feedback on their resume's compatibility with the job description.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Social Media Platform: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Students should be able to view job postings made by teachers and admin students.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Teachers should be able to post job openings, including job descriptions, application links, deadlines, and other relevant details.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Admin students should be able to view job postings and interact with them.</a:t>
            </a:r>
          </a:p>
          <a:p>
            <a:pPr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User Interaction: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Users should be able to interact with job postings by liking, commenting, and sharing them.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b="1" i="0" dirty="0">
                <a:solidFill>
                  <a:srgbClr val="ECECEC"/>
                </a:solidFill>
                <a:effectLst/>
                <a:latin typeface="Söhne"/>
              </a:rPr>
              <a:t>Teachers and admin students should be able to receive notifications for user interactions on their job postings.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754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B92B-961C-D194-46E5-1B60E5833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92701"/>
            <a:ext cx="15544800" cy="2123658"/>
          </a:xfrm>
        </p:spPr>
        <p:txBody>
          <a:bodyPr/>
          <a:lstStyle/>
          <a:p>
            <a:r>
              <a:rPr lang="en-US" dirty="0"/>
              <a:t>Non-Functional Requirements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F884-BDD6-EC7F-3C33-C9B6E295D80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600200" y="2558231"/>
            <a:ext cx="12801600" cy="7048083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Söhne"/>
              </a:rPr>
              <a:t>Performance:</a:t>
            </a:r>
            <a:endParaRPr lang="en-US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The system should be responsive and provide quick feedback to users during resume checking and social media interactions.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The ATS Resume Checker should process resumes efficiently, even during peak usage times.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Söhne"/>
              </a:rPr>
              <a:t>Security:</a:t>
            </a:r>
            <a:endParaRPr lang="en-US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User data, including personal information and resumes, should be stored securely and protected against unauthorized access.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The platform should implement secure authentication mechanisms to prevent unauthorized access to user accounts.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Söhne"/>
              </a:rPr>
              <a:t>Usability:</a:t>
            </a:r>
            <a:endParaRPr lang="en-US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The user interface should be intuitive and easy to navigate for users of all technical skill levels.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Clear instructions and guidance should be provided throughout the platform to assist users in performing tasks effectively.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Söhne"/>
              </a:rPr>
              <a:t>Scalability:</a:t>
            </a:r>
            <a:endParaRPr lang="en-US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The system architecture should be designed to accommodate future growth and an increasing number of users.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The platform should be able to handle a large volume of job postings and resume evaluations as the user base expands.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ECECEC"/>
                </a:solidFill>
                <a:effectLst/>
                <a:latin typeface="Söhne"/>
              </a:rPr>
              <a:t>Reliability:</a:t>
            </a:r>
            <a:endParaRPr lang="en-US" sz="2000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The system should be available and accessible to users consistently, with minimal downtime for maintenance or updates.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000" b="0" i="0" dirty="0">
                <a:solidFill>
                  <a:srgbClr val="ECECEC"/>
                </a:solidFill>
                <a:effectLst/>
                <a:latin typeface="Söhne"/>
              </a:rPr>
              <a:t>Measures should be in place to ensure data integrity and prevent data loss in the event of system failures or disruptions.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095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8479" y="3923711"/>
            <a:ext cx="6629519" cy="63632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554458" cy="59356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38686" y="1116108"/>
            <a:ext cx="4382012" cy="1258018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257800" y="4336415"/>
            <a:ext cx="7305675" cy="1614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400" spc="390" dirty="0">
                <a:solidFill>
                  <a:srgbClr val="000000"/>
                </a:solidFill>
                <a:latin typeface="Tahoma"/>
                <a:cs typeface="Tahoma"/>
              </a:rPr>
              <a:t>Thank</a:t>
            </a:r>
            <a:r>
              <a:rPr sz="10400" spc="-1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10400" spc="380" dirty="0">
                <a:solidFill>
                  <a:srgbClr val="000000"/>
                </a:solidFill>
                <a:latin typeface="Tahoma"/>
                <a:cs typeface="Tahoma"/>
              </a:rPr>
              <a:t>you</a:t>
            </a:r>
            <a:endParaRPr sz="10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3E30B54-620E-C57B-48BF-9DAFA454B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43" y="1637441"/>
            <a:ext cx="8255305" cy="4313086"/>
          </a:xfrm>
          <a:prstGeom prst="rect">
            <a:avLst/>
          </a:prstGeom>
        </p:spPr>
      </p:pic>
      <p:pic>
        <p:nvPicPr>
          <p:cNvPr id="2050" name="Picture 2" descr="Google gif for dribbble by Tanmoy Saha on Dribbble">
            <a:extLst>
              <a:ext uri="{FF2B5EF4-FFF2-40B4-BE49-F238E27FC236}">
                <a16:creationId xmlns:a16="http://schemas.microsoft.com/office/drawing/2014/main" id="{B90B9FBA-B832-A83C-4C90-8D8105867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79" y="313447"/>
            <a:ext cx="3530651" cy="26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C90881-C9AB-C8A3-DACC-D2B82863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569" y="425014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BM OMG M-Slide by Shane Bzdok on Dribbble">
            <a:extLst>
              <a:ext uri="{FF2B5EF4-FFF2-40B4-BE49-F238E27FC236}">
                <a16:creationId xmlns:a16="http://schemas.microsoft.com/office/drawing/2014/main" id="{09430FA1-1F5A-DC05-A8E4-08173A811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820" y="3449150"/>
            <a:ext cx="2726448" cy="204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Delltech GIF by Dell Technologies">
            <a:extLst>
              <a:ext uri="{FF2B5EF4-FFF2-40B4-BE49-F238E27FC236}">
                <a16:creationId xmlns:a16="http://schemas.microsoft.com/office/drawing/2014/main" id="{EBBB5620-856D-592B-99D0-77D60522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90" y="3449150"/>
            <a:ext cx="3530652" cy="204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mazon Icon | Amazon gift card free, Free gift cards, Amazon gift cards">
            <a:extLst>
              <a:ext uri="{FF2B5EF4-FFF2-40B4-BE49-F238E27FC236}">
                <a16:creationId xmlns:a16="http://schemas.microsoft.com/office/drawing/2014/main" id="{F75873A1-39E4-52A2-6B9B-0754AC68B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79" y="5981700"/>
            <a:ext cx="2913703" cy="218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isco Cables GIFs - Find &amp; Share on GIPHY">
            <a:extLst>
              <a:ext uri="{FF2B5EF4-FFF2-40B4-BE49-F238E27FC236}">
                <a16:creationId xmlns:a16="http://schemas.microsoft.com/office/drawing/2014/main" id="{E6E22A0A-8955-C77D-71F8-C83607E8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33" y="5981700"/>
            <a:ext cx="2321081" cy="23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C731104-C12E-A9DF-4268-CB22712788F5}"/>
              </a:ext>
            </a:extLst>
          </p:cNvPr>
          <p:cNvSpPr/>
          <p:nvPr/>
        </p:nvSpPr>
        <p:spPr>
          <a:xfrm>
            <a:off x="1045268" y="8713117"/>
            <a:ext cx="78213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These are Our </a:t>
            </a:r>
            <a:r>
              <a:rPr lang="en-US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Favourite</a:t>
            </a:r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Companies </a:t>
            </a:r>
            <a:endParaRPr 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B11CAD-CE32-EEE2-C300-9BB920C10720}"/>
              </a:ext>
            </a:extLst>
          </p:cNvPr>
          <p:cNvSpPr txBox="1"/>
          <p:nvPr/>
        </p:nvSpPr>
        <p:spPr>
          <a:xfrm>
            <a:off x="11353800" y="7152631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This what we all want to hear 🙉</a:t>
            </a:r>
          </a:p>
        </p:txBody>
      </p:sp>
    </p:spTree>
    <p:extLst>
      <p:ext uri="{BB962C8B-B14F-4D97-AF65-F5344CB8AC3E}">
        <p14:creationId xmlns:p14="http://schemas.microsoft.com/office/powerpoint/2010/main" val="24566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4">
            <a:extLst>
              <a:ext uri="{FF2B5EF4-FFF2-40B4-BE49-F238E27FC236}">
                <a16:creationId xmlns:a16="http://schemas.microsoft.com/office/drawing/2014/main" id="{22422911-40C6-B85A-11E0-9E6C68FCBF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22" r="16622"/>
          <a:stretch>
            <a:fillRect/>
          </a:stretch>
        </p:blipFill>
        <p:spPr>
          <a:xfrm>
            <a:off x="299009" y="342900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</p:pic>
      <p:pic>
        <p:nvPicPr>
          <p:cNvPr id="5" name="Picture Placeholder 20">
            <a:extLst>
              <a:ext uri="{FF2B5EF4-FFF2-40B4-BE49-F238E27FC236}">
                <a16:creationId xmlns:a16="http://schemas.microsoft.com/office/drawing/2014/main" id="{48877B1F-9973-391F-E7A3-387E6247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55" r="16755"/>
          <a:stretch>
            <a:fillRect/>
          </a:stretch>
        </p:blipFill>
        <p:spPr>
          <a:xfrm>
            <a:off x="3429000" y="1562100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</p:pic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C089FB63-386A-AED8-5584-DBEC242CD7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67" r="16667"/>
          <a:stretch>
            <a:fillRect/>
          </a:stretch>
        </p:blipFill>
        <p:spPr>
          <a:xfrm>
            <a:off x="1752600" y="3314700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CAD7AB66-B99C-E19C-8E04-328176DD4B0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03981" y="147404"/>
            <a:ext cx="4247517" cy="414054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075EF91-9115-166A-AFB3-0D9391B7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58" y="1545011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B69EAAE-6189-D242-4B8E-FD5F227EC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0507" y="4381500"/>
            <a:ext cx="2167719" cy="21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B1B4D68-9196-2A26-B7DB-93860147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79" y="7394713"/>
            <a:ext cx="2055241" cy="205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57B7F80-6A55-328A-5B14-439220916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76" y="7429500"/>
            <a:ext cx="23717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Art to Being Open to Opportunities; They Shall Not Pass - SR Group |  Coaching - Mentoring - Training - Speaking">
            <a:extLst>
              <a:ext uri="{FF2B5EF4-FFF2-40B4-BE49-F238E27FC236}">
                <a16:creationId xmlns:a16="http://schemas.microsoft.com/office/drawing/2014/main" id="{F2223317-0FD6-488F-2869-4DD4C001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9937" y="7389284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9D625B-4997-C286-85FF-F3249438400F}"/>
              </a:ext>
            </a:extLst>
          </p:cNvPr>
          <p:cNvSpPr txBox="1"/>
          <p:nvPr/>
        </p:nvSpPr>
        <p:spPr>
          <a:xfrm>
            <a:off x="6248400" y="4287947"/>
            <a:ext cx="449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STAGES OF STUDENT WHILE PREPARING FOR TECH JOB INTERVIEWS 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5C3586B3-578A-C851-F4A6-F57797E3E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668" y="696271"/>
            <a:ext cx="1294907" cy="129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49293E80-FE1B-6F53-1C61-4BD7BA413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844" y="3390900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5A2140F3-CB48-A27B-50BB-D57B44FBC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5863" y="5926398"/>
            <a:ext cx="1412075" cy="141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B7B891E4-0431-5C0C-ADE6-D183AE77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8" y="6254613"/>
            <a:ext cx="2167720" cy="216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Left 16">
            <a:extLst>
              <a:ext uri="{FF2B5EF4-FFF2-40B4-BE49-F238E27FC236}">
                <a16:creationId xmlns:a16="http://schemas.microsoft.com/office/drawing/2014/main" id="{776171AE-F61D-57EE-F198-261C790D2419}"/>
              </a:ext>
            </a:extLst>
          </p:cNvPr>
          <p:cNvSpPr/>
          <p:nvPr/>
        </p:nvSpPr>
        <p:spPr>
          <a:xfrm>
            <a:off x="4876800" y="8115300"/>
            <a:ext cx="4572000" cy="12192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C230AD-43D8-2238-9259-70477D0BDD1C}"/>
              </a:ext>
            </a:extLst>
          </p:cNvPr>
          <p:cNvSpPr txBox="1"/>
          <p:nvPr/>
        </p:nvSpPr>
        <p:spPr>
          <a:xfrm>
            <a:off x="5596719" y="7810500"/>
            <a:ext cx="3547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Placementa.ai</a:t>
            </a:r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D55BF5BF-BFD0-4698-2C9A-3A810E199C67}"/>
              </a:ext>
            </a:extLst>
          </p:cNvPr>
          <p:cNvSpPr/>
          <p:nvPr/>
        </p:nvSpPr>
        <p:spPr>
          <a:xfrm>
            <a:off x="12245419" y="7911088"/>
            <a:ext cx="1927781" cy="1538866"/>
          </a:xfrm>
          <a:prstGeom prst="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E8261F-C062-D1B0-9F77-22124462AB70}"/>
              </a:ext>
            </a:extLst>
          </p:cNvPr>
          <p:cNvSpPr txBox="1"/>
          <p:nvPr/>
        </p:nvSpPr>
        <p:spPr>
          <a:xfrm>
            <a:off x="5868107" y="917523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A opportunity tracker + Resume ATS checker </a:t>
            </a:r>
          </a:p>
        </p:txBody>
      </p:sp>
    </p:spTree>
    <p:extLst>
      <p:ext uri="{BB962C8B-B14F-4D97-AF65-F5344CB8AC3E}">
        <p14:creationId xmlns:p14="http://schemas.microsoft.com/office/powerpoint/2010/main" val="203787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93272"/>
            <a:ext cx="7214013" cy="1293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214013" cy="1293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06259" y="30564"/>
            <a:ext cx="5285740" cy="1144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350" spc="-235" dirty="0">
                <a:solidFill>
                  <a:srgbClr val="000000"/>
                </a:solidFill>
                <a:latin typeface="Verdana"/>
                <a:cs typeface="Verdana"/>
              </a:rPr>
              <a:t>Motivation</a:t>
            </a:r>
            <a:endParaRPr sz="735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9402" y="3238500"/>
            <a:ext cx="104775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150626" y="1174834"/>
            <a:ext cx="8552180" cy="90832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431165">
              <a:lnSpc>
                <a:spcPct val="117800"/>
              </a:lnSpc>
              <a:spcBef>
                <a:spcPts val="90"/>
              </a:spcBef>
            </a:pPr>
            <a:r>
              <a:rPr lang="en-US" sz="2600" b="1" spc="-110" dirty="0">
                <a:latin typeface="Verdana"/>
                <a:cs typeface="Verdana"/>
              </a:rPr>
              <a:t>Simplifying Resume Creation:</a:t>
            </a:r>
            <a:endParaRPr lang="en-US" sz="2000" b="1" spc="-110" dirty="0">
              <a:latin typeface="Verdana"/>
              <a:cs typeface="Verdana"/>
            </a:endParaRPr>
          </a:p>
          <a:p>
            <a:pPr marL="12700" marR="431165">
              <a:lnSpc>
                <a:spcPct val="117800"/>
              </a:lnSpc>
              <a:spcBef>
                <a:spcPts val="90"/>
              </a:spcBef>
            </a:pPr>
            <a:r>
              <a:rPr lang="en-US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individuals struggle with crafting an effective resume due to the lack of knowledge about the right format and structure.</a:t>
            </a:r>
          </a:p>
          <a:p>
            <a:pPr marL="12700" marR="431165">
              <a:lnSpc>
                <a:spcPct val="117800"/>
              </a:lnSpc>
              <a:spcBef>
                <a:spcPts val="90"/>
              </a:spcBef>
            </a:pPr>
            <a:r>
              <a:rPr lang="en-US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Placementa.ai offers a solution by providing an ATS Resume Checker that evaluates resumes against job descriptions, helping users understand how to tailor their resumes for specific roles.</a:t>
            </a:r>
            <a:r>
              <a:rPr lang="en-US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spc="-5" dirty="0">
              <a:latin typeface="Verdana"/>
              <a:cs typeface="Verdana"/>
            </a:endParaRPr>
          </a:p>
          <a:p>
            <a:pPr marL="12700" marR="273050">
              <a:lnSpc>
                <a:spcPct val="117800"/>
              </a:lnSpc>
            </a:pPr>
            <a:r>
              <a:rPr lang="en-US" sz="2600" b="1" spc="-5" dirty="0">
                <a:latin typeface="Verdana"/>
                <a:cs typeface="Verdana"/>
              </a:rPr>
              <a:t>Accessibility and Convenience:</a:t>
            </a:r>
          </a:p>
          <a:p>
            <a:pPr marL="12700" marR="273050">
              <a:lnSpc>
                <a:spcPct val="117800"/>
              </a:lnSpc>
            </a:pP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sign-ins and the need for specific software like Outlook can be deterrents for job seekers.</a:t>
            </a:r>
          </a:p>
          <a:p>
            <a:pPr marL="12700" marR="273050">
              <a:lnSpc>
                <a:spcPct val="117800"/>
              </a:lnSpc>
            </a:pPr>
            <a:r>
              <a:rPr lang="en-US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Placementa.ai eliminates these barriers by offering a web-based platform that is easily accessible to users, allowing them to engage with job opportunities and research postings effortlessly.</a:t>
            </a:r>
          </a:p>
          <a:p>
            <a:pPr marL="12700" marR="539750">
              <a:lnSpc>
                <a:spcPct val="117800"/>
              </a:lnSpc>
            </a:pPr>
            <a:r>
              <a:rPr lang="en-US" sz="2600" b="1" spc="-40" dirty="0">
                <a:latin typeface="Verdana"/>
                <a:cs typeface="Verdana"/>
              </a:rPr>
              <a:t>Expanding Opportunities:</a:t>
            </a:r>
          </a:p>
          <a:p>
            <a:pPr marL="12700" marR="539750">
              <a:lnSpc>
                <a:spcPct val="117800"/>
              </a:lnSpc>
            </a:pPr>
            <a:r>
              <a:rPr lang="en-US" spc="-40" dirty="0">
                <a:latin typeface="Verdana"/>
                <a:cs typeface="Verdana"/>
              </a:rPr>
              <a:t>By centralizing job openings and research opportunities on a single platform, Placementa.ai opens doors for students, faculty, and recruiters.</a:t>
            </a:r>
          </a:p>
          <a:p>
            <a:pPr marL="12700" marR="539750">
              <a:lnSpc>
                <a:spcPct val="117800"/>
              </a:lnSpc>
            </a:pPr>
            <a:r>
              <a:rPr lang="en-US" spc="-40" dirty="0">
                <a:latin typeface="Verdana"/>
                <a:cs typeface="Verdana"/>
              </a:rPr>
              <a:t>Users can explore a variety of opportunities within and outside the university, broadening their horizons and increasing their chances of finding the perfect match for their skills</a:t>
            </a:r>
          </a:p>
          <a:p>
            <a:pPr marL="12700" marR="539750">
              <a:lnSpc>
                <a:spcPct val="117800"/>
              </a:lnSpc>
            </a:pPr>
            <a:r>
              <a:rPr lang="en-US" sz="2600" b="1" spc="45" dirty="0">
                <a:latin typeface="Verdana"/>
                <a:cs typeface="Verdana"/>
              </a:rPr>
              <a:t>Empowering Collaboration:</a:t>
            </a:r>
            <a:endParaRPr lang="en-US" spc="45" dirty="0">
              <a:latin typeface="Verdana"/>
              <a:cs typeface="Verdana"/>
            </a:endParaRPr>
          </a:p>
          <a:p>
            <a:pPr marL="12700" marR="539750">
              <a:lnSpc>
                <a:spcPct val="117800"/>
              </a:lnSpc>
            </a:pPr>
            <a:r>
              <a:rPr lang="en-US" spc="45" dirty="0">
                <a:latin typeface="Verdana"/>
                <a:cs typeface="Verdana"/>
              </a:rPr>
              <a:t>The social media aspect of Placementa.ai fosters collaboration and interaction among students, faculty, and recruiters.</a:t>
            </a:r>
          </a:p>
          <a:p>
            <a:pPr marL="12700" marR="539750">
              <a:lnSpc>
                <a:spcPct val="117800"/>
              </a:lnSpc>
            </a:pPr>
            <a:r>
              <a:rPr lang="en-US" spc="45" dirty="0">
                <a:latin typeface="Verdana"/>
                <a:cs typeface="Verdana"/>
              </a:rPr>
              <a:t>It creates a supportive community where individuals can share insights, network, and support each other in their career and research endeavors, ultimately enhancing the overall job placement experience.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1055" y="5295900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5830" y="7734300"/>
            <a:ext cx="104775" cy="104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B5E4B5-D9FA-61A9-8F7C-574C917F4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61" y="5934956"/>
            <a:ext cx="4819722" cy="2961944"/>
          </a:xfrm>
          <a:prstGeom prst="rect">
            <a:avLst/>
          </a:prstGeom>
        </p:spPr>
      </p:pic>
      <p:pic>
        <p:nvPicPr>
          <p:cNvPr id="12" name="object 6">
            <a:extLst>
              <a:ext uri="{FF2B5EF4-FFF2-40B4-BE49-F238E27FC236}">
                <a16:creationId xmlns:a16="http://schemas.microsoft.com/office/drawing/2014/main" id="{B2C9809A-2A7E-DC75-750C-9E95FE7403C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 flipV="1">
            <a:off x="8413683" y="1285874"/>
            <a:ext cx="150494" cy="112624"/>
          </a:xfrm>
          <a:prstGeom prst="rect">
            <a:avLst/>
          </a:prstGeom>
        </p:spPr>
      </p:pic>
      <p:pic>
        <p:nvPicPr>
          <p:cNvPr id="1032" name="Picture 8" descr="17+ Common Resume Mistakes That Can Cost You Jobs">
            <a:extLst>
              <a:ext uri="{FF2B5EF4-FFF2-40B4-BE49-F238E27FC236}">
                <a16:creationId xmlns:a16="http://schemas.microsoft.com/office/drawing/2014/main" id="{F03A079F-B667-7ADA-C197-3C395CDBD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5" y="2194182"/>
            <a:ext cx="3352800" cy="222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F5E37C-CBDD-9E6F-E546-6E1859FBC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323" y="2269736"/>
            <a:ext cx="3331694" cy="20823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439195"/>
            <a:ext cx="6170295" cy="11442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300" spc="-290" dirty="0">
                <a:solidFill>
                  <a:srgbClr val="000000"/>
                </a:solidFill>
                <a:latin typeface="Verdana"/>
                <a:cs typeface="Verdana"/>
              </a:rPr>
              <a:t>Introduction</a:t>
            </a:r>
            <a:endParaRPr sz="7300" dirty="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0114" y="4283643"/>
            <a:ext cx="12604382" cy="3282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99"/>
              </a:lnSpc>
              <a:spcBef>
                <a:spcPts val="95"/>
              </a:spcBef>
            </a:pPr>
            <a:r>
              <a:rPr lang="en-US" sz="2300" spc="-75" dirty="0">
                <a:solidFill>
                  <a:srgbClr val="0F0F0F"/>
                </a:solidFill>
                <a:latin typeface="Verdana"/>
                <a:cs typeface="Verdana"/>
              </a:rPr>
              <a:t>Welcome to Placementa.ai, where innovation meets opportunity. In this presentation, we unveil a groundbreaking project aimed at transforming the job placement landscape for Manipal University Jaipur students and faculty. Through our AI-powered ATS Resume Checker and dedicated social media platform, we're redefining how job seekers connect with recruiters and explore career opportunities. Join us as we embark on a journey to streamline the job application process, foster collaboration, and empower individuals to achieve their career aspirations. Welcome to the future of job placement with Placementa.ai.</a:t>
            </a:r>
            <a:endParaRPr lang="en-US" sz="22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478000" y="4422670"/>
            <a:ext cx="3517326" cy="39285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lang="en-US" sz="3750" spc="-330" dirty="0">
                <a:solidFill>
                  <a:srgbClr val="0F0F0F"/>
                </a:solidFill>
                <a:latin typeface="Verdana"/>
                <a:cs typeface="Verdana"/>
              </a:rPr>
              <a:t>"Empowering careers, one connection at a time. Welcome to Placementa.ai</a:t>
            </a:r>
            <a:r>
              <a:rPr sz="3750" spc="-40" dirty="0">
                <a:solidFill>
                  <a:srgbClr val="0F0F0F"/>
                </a:solidFill>
                <a:latin typeface="Verdana"/>
                <a:cs typeface="Verdana"/>
              </a:rPr>
              <a:t>"</a:t>
            </a:r>
            <a:endParaRPr sz="375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46761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171249" y="4511971"/>
            <a:ext cx="0" cy="3839210"/>
          </a:xfrm>
          <a:custGeom>
            <a:avLst/>
            <a:gdLst/>
            <a:ahLst/>
            <a:cxnLst/>
            <a:rect l="l" t="t" r="r" b="b"/>
            <a:pathLst>
              <a:path h="3839209">
                <a:moveTo>
                  <a:pt x="0" y="0"/>
                </a:moveTo>
                <a:lnTo>
                  <a:pt x="0" y="3838697"/>
                </a:lnTo>
              </a:path>
            </a:pathLst>
          </a:custGeom>
          <a:ln w="38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93272"/>
            <a:ext cx="8434944" cy="12937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09" y="0"/>
            <a:ext cx="8434944" cy="1293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3410" y="1589668"/>
            <a:ext cx="104775" cy="1047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83410" y="4914900"/>
            <a:ext cx="104775" cy="104774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77CE4D7A-DD37-83AB-AF5C-8713176E40BF}"/>
              </a:ext>
            </a:extLst>
          </p:cNvPr>
          <p:cNvSpPr txBox="1">
            <a:spLocks/>
          </p:cNvSpPr>
          <p:nvPr/>
        </p:nvSpPr>
        <p:spPr>
          <a:xfrm>
            <a:off x="10180067" y="145009"/>
            <a:ext cx="5227320" cy="1148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en-IN" sz="7350" kern="0" spc="-254">
                <a:solidFill>
                  <a:srgbClr val="0F0F0F"/>
                </a:solidFill>
                <a:latin typeface="Verdana"/>
                <a:cs typeface="Verdana"/>
              </a:rPr>
              <a:t>Objectives</a:t>
            </a:r>
            <a:endParaRPr lang="en-IN" sz="7350" kern="0" dirty="0">
              <a:solidFill>
                <a:sysClr val="windowText" lastClr="000000"/>
              </a:solidFill>
              <a:latin typeface="Verdana"/>
              <a:cs typeface="Verdan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81D102-4C12-FA63-487A-3E5AA439B669}"/>
              </a:ext>
            </a:extLst>
          </p:cNvPr>
          <p:cNvSpPr txBox="1"/>
          <p:nvPr/>
        </p:nvSpPr>
        <p:spPr>
          <a:xfrm>
            <a:off x="9753600" y="1589668"/>
            <a:ext cx="647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 streamline the job application process for Manipal University Jaipur students and faculty by providing an AI-powered ATS Resume Checker that offers instant feedback on resume suitability, thereby reducing the time and effort required for job seekers to identify suitable opportunities.</a:t>
            </a:r>
            <a:endParaRPr lang="en-IN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4A804-A183-C757-75EE-A2A65EFE2FD6}"/>
              </a:ext>
            </a:extLst>
          </p:cNvPr>
          <p:cNvSpPr txBox="1"/>
          <p:nvPr/>
        </p:nvSpPr>
        <p:spPr>
          <a:xfrm>
            <a:off x="9753600" y="5019674"/>
            <a:ext cx="6934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 streamline the job application process for Manipal University Jaipur students and faculty by providing an AI-powered ATS Resume Checker that offers instant feedback on resume suitability, thereby reducing the time and effort required for job seekers to identify suitable opportunities.</a:t>
            </a:r>
            <a:endParaRPr lang="en-IN" sz="28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D81E10-6736-9657-7E62-94BC82324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18" y="2466911"/>
            <a:ext cx="6001519" cy="48959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51464" y="0"/>
            <a:ext cx="7236535" cy="60567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3098" y="578451"/>
            <a:ext cx="8320901" cy="11458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IN" sz="7350" spc="-254" dirty="0">
                <a:solidFill>
                  <a:srgbClr val="0F0F0F"/>
                </a:solidFill>
                <a:latin typeface="Verdana"/>
                <a:cs typeface="Verdana"/>
              </a:rPr>
              <a:t>TECH STACK </a:t>
            </a:r>
            <a:endParaRPr sz="73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63800" y="9380031"/>
            <a:ext cx="2362200" cy="365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2300" b="1" spc="-30" dirty="0">
                <a:latin typeface="Verdana"/>
                <a:cs typeface="Verdana"/>
              </a:rPr>
              <a:t>Technologies </a:t>
            </a:r>
            <a:endParaRPr sz="23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5416" y="7453674"/>
            <a:ext cx="1326922" cy="1638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92400" y="7485148"/>
            <a:ext cx="1738081" cy="1638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0465" y="2902064"/>
            <a:ext cx="114299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0465" y="4768964"/>
            <a:ext cx="114299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50465" y="7102589"/>
            <a:ext cx="114299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80714" y="1724276"/>
            <a:ext cx="10063742" cy="8438849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645"/>
              </a:spcBef>
              <a:tabLst>
                <a:tab pos="307340" algn="l"/>
              </a:tabLst>
            </a:pPr>
            <a:r>
              <a:rPr lang="en-US" sz="2600" b="1" dirty="0">
                <a:solidFill>
                  <a:srgbClr val="0F0F0F"/>
                </a:solidFill>
                <a:latin typeface="Verdana"/>
                <a:cs typeface="Verdana"/>
              </a:rPr>
              <a:t>ATS Checker:</a:t>
            </a: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r>
              <a:rPr lang="en-US" sz="2600" b="1" dirty="0">
                <a:solidFill>
                  <a:srgbClr val="0F0F0F"/>
                </a:solidFill>
                <a:latin typeface="Verdana"/>
                <a:cs typeface="Verdana"/>
              </a:rPr>
              <a:t>Python 3</a:t>
            </a: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r>
              <a:rPr lang="en-US" sz="2600" b="1" dirty="0">
                <a:solidFill>
                  <a:srgbClr val="0F0F0F"/>
                </a:solidFill>
                <a:latin typeface="Verdana"/>
                <a:cs typeface="Verdana"/>
              </a:rPr>
              <a:t>PDF to Image Library</a:t>
            </a: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r>
              <a:rPr lang="en-US" sz="2600" b="1" dirty="0">
                <a:solidFill>
                  <a:srgbClr val="0F0F0F"/>
                </a:solidFill>
                <a:latin typeface="Verdana"/>
                <a:cs typeface="Verdana"/>
              </a:rPr>
              <a:t>OS Library</a:t>
            </a: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r>
              <a:rPr lang="en-US" sz="2600" b="1" dirty="0">
                <a:solidFill>
                  <a:srgbClr val="0F0F0F"/>
                </a:solidFill>
                <a:latin typeface="Verdana"/>
                <a:cs typeface="Verdana"/>
              </a:rPr>
              <a:t>Virtual Environment</a:t>
            </a: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r>
              <a:rPr lang="en-US" sz="2600" b="1" dirty="0" err="1">
                <a:solidFill>
                  <a:srgbClr val="0F0F0F"/>
                </a:solidFill>
                <a:latin typeface="Verdana"/>
                <a:cs typeface="Verdana"/>
              </a:rPr>
              <a:t>Streamlit</a:t>
            </a:r>
            <a:endParaRPr lang="en-US" sz="2600" b="1" dirty="0">
              <a:solidFill>
                <a:srgbClr val="0F0F0F"/>
              </a:solidFill>
              <a:latin typeface="Verdana"/>
              <a:cs typeface="Verdana"/>
            </a:endParaRP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r>
              <a:rPr lang="en-US" sz="2600" b="1" dirty="0">
                <a:solidFill>
                  <a:srgbClr val="0F0F0F"/>
                </a:solidFill>
                <a:latin typeface="Verdana"/>
                <a:cs typeface="Verdana"/>
              </a:rPr>
              <a:t>Lang Chain Model: Google Gemini Pro + Hot Trending Prompt Engineering (with </a:t>
            </a:r>
            <a:r>
              <a:rPr lang="en-US" sz="2600" b="1" dirty="0" err="1">
                <a:solidFill>
                  <a:srgbClr val="0F0F0F"/>
                </a:solidFill>
                <a:latin typeface="Verdana"/>
                <a:cs typeface="Verdana"/>
              </a:rPr>
              <a:t>GenAI</a:t>
            </a:r>
            <a:r>
              <a:rPr lang="en-US" sz="2600" b="1" dirty="0">
                <a:solidFill>
                  <a:srgbClr val="0F0F0F"/>
                </a:solidFill>
                <a:latin typeface="Verdana"/>
                <a:cs typeface="Verdana"/>
              </a:rPr>
              <a:t>)</a:t>
            </a:r>
            <a:r>
              <a:rPr lang="en-US" sz="2600" b="1" spc="-195" dirty="0">
                <a:solidFill>
                  <a:srgbClr val="0F0F0F"/>
                </a:solidFill>
                <a:latin typeface="Verdana"/>
                <a:cs typeface="Verdana"/>
              </a:rPr>
              <a:t>.</a:t>
            </a: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endParaRPr lang="en-US" sz="2600" b="1" spc="-195" dirty="0">
              <a:solidFill>
                <a:srgbClr val="0F0F0F"/>
              </a:solidFill>
              <a:latin typeface="Verdana"/>
              <a:cs typeface="Verdana"/>
            </a:endParaRPr>
          </a:p>
          <a:p>
            <a:pPr marL="80645">
              <a:lnSpc>
                <a:spcPct val="100000"/>
              </a:lnSpc>
              <a:spcBef>
                <a:spcPts val="645"/>
              </a:spcBef>
              <a:tabLst>
                <a:tab pos="307340" algn="l"/>
              </a:tabLst>
            </a:pPr>
            <a:r>
              <a:rPr lang="en-US" sz="2600" b="1" spc="-195" dirty="0">
                <a:solidFill>
                  <a:srgbClr val="0F0F0F"/>
                </a:solidFill>
                <a:latin typeface="Verdana"/>
                <a:cs typeface="Verdana"/>
              </a:rPr>
              <a:t>For Social Media </a:t>
            </a:r>
          </a:p>
          <a:p>
            <a:pPr marL="80645">
              <a:lnSpc>
                <a:spcPct val="100000"/>
              </a:lnSpc>
              <a:spcBef>
                <a:spcPts val="645"/>
              </a:spcBef>
              <a:tabLst>
                <a:tab pos="307340" algn="l"/>
              </a:tabLst>
            </a:pPr>
            <a:endParaRPr lang="en-US" sz="2600" b="1" spc="-195" dirty="0">
              <a:solidFill>
                <a:srgbClr val="0F0F0F"/>
              </a:solidFill>
              <a:latin typeface="Verdana"/>
              <a:cs typeface="Verdana"/>
            </a:endParaRP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r>
              <a:rPr lang="en-US" sz="2600" b="1" spc="-195" dirty="0">
                <a:solidFill>
                  <a:srgbClr val="0F0F0F"/>
                </a:solidFill>
                <a:latin typeface="Verdana"/>
                <a:cs typeface="Verdana"/>
              </a:rPr>
              <a:t>Design: Figma, </a:t>
            </a:r>
            <a:r>
              <a:rPr lang="en-US" sz="2600" b="1" spc="-195" dirty="0" err="1">
                <a:solidFill>
                  <a:srgbClr val="0F0F0F"/>
                </a:solidFill>
                <a:latin typeface="Verdana"/>
                <a:cs typeface="Verdana"/>
              </a:rPr>
              <a:t>Xmind</a:t>
            </a:r>
            <a:r>
              <a:rPr lang="en-US" sz="2600" b="1" spc="-195" dirty="0">
                <a:solidFill>
                  <a:srgbClr val="0F0F0F"/>
                </a:solidFill>
                <a:latin typeface="Verdana"/>
                <a:cs typeface="Verdana"/>
              </a:rPr>
              <a:t>, Whimsical</a:t>
            </a: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r>
              <a:rPr lang="en-US" sz="2600" b="1" spc="-195" dirty="0">
                <a:solidFill>
                  <a:srgbClr val="0F0F0F"/>
                </a:solidFill>
                <a:latin typeface="Verdana"/>
                <a:cs typeface="Verdana"/>
              </a:rPr>
              <a:t>Backend: MySQL, Node.js, Express.js, Firebase (for authentication)</a:t>
            </a: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r>
              <a:rPr lang="en-US" sz="2600" b="1" spc="-195" dirty="0">
                <a:solidFill>
                  <a:srgbClr val="0F0F0F"/>
                </a:solidFill>
                <a:latin typeface="Verdana"/>
                <a:cs typeface="Verdana"/>
              </a:rPr>
              <a:t>Frontend: React.js, Material-UI (MUI)</a:t>
            </a: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endParaRPr lang="en-US" sz="2600" b="1" spc="-195" dirty="0">
              <a:solidFill>
                <a:srgbClr val="0F0F0F"/>
              </a:solidFill>
              <a:latin typeface="Verdana"/>
              <a:cs typeface="Verdana"/>
            </a:endParaRP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endParaRPr lang="en-US" sz="2600" b="1" spc="-195" dirty="0">
              <a:solidFill>
                <a:srgbClr val="0F0F0F"/>
              </a:solidFill>
              <a:latin typeface="Verdana"/>
              <a:cs typeface="Verdana"/>
            </a:endParaRPr>
          </a:p>
          <a:p>
            <a:pPr marL="306705" indent="-226060">
              <a:lnSpc>
                <a:spcPct val="100000"/>
              </a:lnSpc>
              <a:spcBef>
                <a:spcPts val="645"/>
              </a:spcBef>
              <a:buFont typeface="Verdana"/>
              <a:buAutoNum type="arabicPeriod"/>
              <a:tabLst>
                <a:tab pos="307340" algn="l"/>
              </a:tabLst>
            </a:pPr>
            <a:endParaRPr lang="en-US" sz="2600" dirty="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239604" y="9380030"/>
            <a:ext cx="1685925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z="2300" b="1" spc="-30" dirty="0">
                <a:latin typeface="Verdana"/>
                <a:cs typeface="Verdana"/>
              </a:rPr>
              <a:t>Tools </a:t>
            </a:r>
            <a:endParaRPr sz="2300" dirty="0">
              <a:latin typeface="Verdana"/>
              <a:cs typeface="Verdan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5BBD0D-333C-5AA7-080C-B3BDBD16F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41" y="1374845"/>
            <a:ext cx="474345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0ABBCC9-F1AA-3070-3DFF-6FB625854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0841" y="2566196"/>
            <a:ext cx="474345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0185-6A17-05DE-DAF4-2C490B111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419101"/>
            <a:ext cx="6629400" cy="2133600"/>
          </a:xfrm>
        </p:spPr>
        <p:txBody>
          <a:bodyPr/>
          <a:lstStyle/>
          <a:p>
            <a:r>
              <a:rPr lang="en-US" dirty="0"/>
              <a:t>Activity Diagram ATS Checker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D71D9E-15D2-1AA6-2737-30BF4E73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11" y="2552701"/>
            <a:ext cx="6906589" cy="718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7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13952-36AB-E2C4-497C-16294308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571500"/>
            <a:ext cx="14706600" cy="2057400"/>
          </a:xfrm>
        </p:spPr>
        <p:txBody>
          <a:bodyPr/>
          <a:lstStyle/>
          <a:p>
            <a:r>
              <a:rPr lang="en-US" dirty="0"/>
              <a:t>Class Diagram For ATS </a:t>
            </a:r>
            <a:r>
              <a:rPr lang="en-US" dirty="0" err="1"/>
              <a:t>Cheker</a:t>
            </a:r>
            <a:r>
              <a:rPr lang="en-US" dirty="0"/>
              <a:t> Functionality 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6AC8A-6674-C92F-C292-F0E0FC44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0" y="3086100"/>
            <a:ext cx="8197795" cy="65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21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247</TotalTime>
  <Words>950</Words>
  <Application>Microsoft Office PowerPoint</Application>
  <PresentationFormat>Custom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Roboto</vt:lpstr>
      <vt:lpstr>Söhne</vt:lpstr>
      <vt:lpstr>Tahoma</vt:lpstr>
      <vt:lpstr>Times New Roman</vt:lpstr>
      <vt:lpstr>Verdana</vt:lpstr>
      <vt:lpstr>Office Theme</vt:lpstr>
      <vt:lpstr>Placementa.ai Raghav Kapoor   219302268</vt:lpstr>
      <vt:lpstr>PowerPoint Presentation</vt:lpstr>
      <vt:lpstr>PowerPoint Presentation</vt:lpstr>
      <vt:lpstr>Motivation</vt:lpstr>
      <vt:lpstr>Introduction</vt:lpstr>
      <vt:lpstr>PowerPoint Presentation</vt:lpstr>
      <vt:lpstr>TECH STACK </vt:lpstr>
      <vt:lpstr>Activity Diagram ATS Checker  </vt:lpstr>
      <vt:lpstr>Class Diagram For ATS Cheker Functionality   </vt:lpstr>
      <vt:lpstr>Class Diagram Social Media  </vt:lpstr>
      <vt:lpstr>Activity Diagram Social Media  </vt:lpstr>
      <vt:lpstr>Use case Diagram </vt:lpstr>
      <vt:lpstr>Functional Requirements </vt:lpstr>
      <vt:lpstr>Non-Functional Requirements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an era defined by the rapid advancement of technology and healthcare, the intersection of data-driven solutions and wellness has given rise to a groundbreaking platform that aims to transform the way we approach health and well-being. Welcome to a</dc:title>
  <dc:creator>Raghav Kapoor</dc:creator>
  <cp:keywords>DAFuPhl30qc,BAE7NQdComk</cp:keywords>
  <cp:lastModifiedBy>Raghav Kapoor</cp:lastModifiedBy>
  <cp:revision>3</cp:revision>
  <dcterms:created xsi:type="dcterms:W3CDTF">2023-09-25T14:03:36Z</dcterms:created>
  <dcterms:modified xsi:type="dcterms:W3CDTF">2024-04-04T20:03:34Z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2023-09-12T00:00:00Z</vt:filetime>
  </property>
  <property fmtid="{D5CDD505-2E9C-101B-9397-08002B2CF9AE}" pid="3" name="Creator">
    <vt:lpwstr>Canva</vt:lpwstr>
  </property>
  <property fmtid="{D5CDD505-2E9C-101B-9397-08002B2CF9AE}" pid="4" name="LastSaved">
    <vt:filetime>2023-09-25T00:00:00Z</vt:filetime>
  </property>
</Properties>
</file>